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6F0D826-69C7-4860-A3E3-A1FEDF328DB4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10BADF-81E6-4DA2-BCCE-4FDE55D8E5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544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BADF-81E6-4DA2-BCCE-4FDE55D8E5E9}" type="slidenum">
              <a:rPr lang="ar-IQ" smtClean="0"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268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0BADF-81E6-4DA2-BCCE-4FDE55D8E5E9}" type="slidenum">
              <a:rPr lang="ar-IQ" smtClean="0"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8418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554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8699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693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92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750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76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1191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518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486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67234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9023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50E6A-D439-4DFF-899C-DE34E59F58D5}" type="datetimeFigureOut">
              <a:rPr lang="ar-IQ" smtClean="0"/>
              <a:t>27/03/1445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836A-69A8-44CE-A3E8-80FBF0F7CF4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266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6248" y="1052736"/>
            <a:ext cx="8530208" cy="25477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University of Basrah/collage of veterinary Medicine </a:t>
            </a:r>
            <a:br>
              <a:rPr lang="en-US" b="1" dirty="0" smtClean="0"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latin typeface="Aharoni" pitchFamily="2" charset="-79"/>
                <a:cs typeface="Aharoni" pitchFamily="2" charset="-79"/>
              </a:rPr>
              <a:t>department of Veterinary surgery and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obstitric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endParaRPr lang="ar-IQ" b="1" dirty="0">
              <a:latin typeface="Aharoni" pitchFamily="2" charset="-79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gency FB" pitchFamily="34" charset="0"/>
              </a:rPr>
              <a:t>Affections of the salivary gland and tongue </a:t>
            </a:r>
          </a:p>
          <a:p>
            <a:endParaRPr lang="en-US" dirty="0" smtClean="0">
              <a:solidFill>
                <a:schemeClr val="tx1"/>
              </a:solidFill>
              <a:latin typeface="Agency FB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gency FB" pitchFamily="34" charset="0"/>
              </a:rPr>
              <a:t>Dr. Alaa Ahmed Ibrahim </a:t>
            </a:r>
            <a:endParaRPr lang="ar-IQ" dirty="0">
              <a:solidFill>
                <a:schemeClr val="tx1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7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Sialadenitis and Necrotizing </a:t>
            </a:r>
            <a:r>
              <a:rPr lang="en-US" b="1" dirty="0" err="1">
                <a:latin typeface="Agency FB" pitchFamily="34" charset="0"/>
              </a:rPr>
              <a:t>Sialometaplasia</a:t>
            </a:r>
            <a:r>
              <a:rPr lang="en-US" dirty="0">
                <a:latin typeface="Agency FB" pitchFamily="34" charset="0"/>
              </a:rPr>
              <a:t/>
            </a:r>
            <a:br>
              <a:rPr lang="en-US" dirty="0">
                <a:latin typeface="Agency FB" pitchFamily="34" charset="0"/>
              </a:rPr>
            </a:b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24744"/>
            <a:ext cx="8517632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gency FB" pitchFamily="34" charset="0"/>
              </a:rPr>
              <a:t>Sialadenitis is inflammation of the salivary gland which occasionally progress to glandular necrosis and ductal </a:t>
            </a:r>
            <a:r>
              <a:rPr lang="en-US" sz="2800" dirty="0" smtClean="0">
                <a:latin typeface="Agency FB" pitchFamily="34" charset="0"/>
              </a:rPr>
              <a:t>metaplasia</a:t>
            </a: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 smtClean="0">
              <a:latin typeface="Agency FB" pitchFamily="34" charset="0"/>
            </a:endParaRPr>
          </a:p>
          <a:p>
            <a:pPr algn="l" rtl="0"/>
            <a:r>
              <a:rPr lang="en-US" sz="2800" dirty="0" smtClean="0">
                <a:latin typeface="Agency FB" pitchFamily="34" charset="0"/>
              </a:rPr>
              <a:t>Clinical signs very similar to Sialadenitis </a:t>
            </a:r>
            <a:r>
              <a:rPr lang="en-US" sz="2800" dirty="0" err="1" smtClean="0">
                <a:latin typeface="Agency FB" pitchFamily="34" charset="0"/>
              </a:rPr>
              <a:t>excepet</a:t>
            </a:r>
            <a:r>
              <a:rPr lang="en-US" sz="2800" dirty="0" smtClean="0">
                <a:latin typeface="Agency FB" pitchFamily="34" charset="0"/>
              </a:rPr>
              <a:t> pain and vomiting .</a:t>
            </a:r>
          </a:p>
          <a:p>
            <a:pPr algn="l" rtl="0"/>
            <a:r>
              <a:rPr lang="en-US" sz="2800" dirty="0">
                <a:latin typeface="Agency FB" pitchFamily="34" charset="0"/>
              </a:rPr>
              <a:t>Response to phenobarbital has also been </a:t>
            </a:r>
            <a:r>
              <a:rPr lang="en-US" sz="2800" dirty="0" smtClean="0">
                <a:latin typeface="Agency FB" pitchFamily="34" charset="0"/>
              </a:rPr>
              <a:t>reported</a:t>
            </a: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ar-IQ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5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Surgical salivary gland diseases </a:t>
            </a:r>
            <a:r>
              <a:rPr lang="en-US" dirty="0">
                <a:latin typeface="Agency FB" pitchFamily="34" charset="0"/>
              </a:rPr>
              <a:t/>
            </a:r>
            <a:br>
              <a:rPr lang="en-US" dirty="0">
                <a:latin typeface="Agency FB" pitchFamily="34" charset="0"/>
              </a:rPr>
            </a:b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54461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800" b="1" dirty="0">
                <a:latin typeface="Agency FB" pitchFamily="34" charset="0"/>
              </a:rPr>
              <a:t>Sialocele (salivary mucocele </a:t>
            </a:r>
            <a:r>
              <a:rPr lang="en-US" sz="2800" b="1" dirty="0" smtClean="0">
                <a:latin typeface="Agency FB" pitchFamily="34" charset="0"/>
              </a:rPr>
              <a:t>): </a:t>
            </a:r>
            <a:r>
              <a:rPr lang="en-US" sz="2800" dirty="0">
                <a:latin typeface="Agency FB" pitchFamily="34" charset="0"/>
              </a:rPr>
              <a:t>Is collection  of the saliva within  subcutaneous tissue. Resultant  saliva –filled cavity lined by inflammatory connective tissue and are not true cyst.</a:t>
            </a:r>
          </a:p>
          <a:p>
            <a:pPr algn="l" rtl="0"/>
            <a:r>
              <a:rPr lang="en-US" sz="2800" dirty="0">
                <a:latin typeface="Agency FB" pitchFamily="34" charset="0"/>
              </a:rPr>
              <a:t>Most common source of saliva is leakage from sublingual salivary gland but origination from any gland is possible</a:t>
            </a:r>
            <a:r>
              <a:rPr lang="en-US" sz="2800" dirty="0" smtClean="0">
                <a:latin typeface="Agency FB" pitchFamily="34" charset="0"/>
              </a:rPr>
              <a:t>.</a:t>
            </a:r>
          </a:p>
          <a:p>
            <a:pPr algn="l" rtl="0"/>
            <a:r>
              <a:rPr lang="en-US" sz="2800" b="1" dirty="0">
                <a:latin typeface="Agency FB" pitchFamily="34" charset="0"/>
              </a:rPr>
              <a:t>Causes</a:t>
            </a:r>
            <a:r>
              <a:rPr lang="en-US" sz="2800" dirty="0">
                <a:latin typeface="Agency FB" pitchFamily="34" charset="0"/>
              </a:rPr>
              <a:t> : trauma , Sialoliths, , neoplasia , foreign bodies , unknown causes (majority  </a:t>
            </a:r>
            <a:r>
              <a:rPr lang="en-US" sz="2800" dirty="0" smtClean="0">
                <a:latin typeface="Agency FB" pitchFamily="34" charset="0"/>
              </a:rPr>
              <a:t>)</a:t>
            </a:r>
          </a:p>
          <a:p>
            <a:pPr algn="l" rtl="0"/>
            <a:endParaRPr lang="en-US" sz="2800" dirty="0" smtClean="0">
              <a:latin typeface="Agency FB" pitchFamily="34" charset="0"/>
            </a:endParaRPr>
          </a:p>
          <a:p>
            <a:pPr algn="l" rtl="0"/>
            <a:r>
              <a:rPr lang="en-US" sz="2800" dirty="0">
                <a:latin typeface="Agency FB" pitchFamily="34" charset="0"/>
              </a:rPr>
              <a:t>The location of the sialocele  indicates the affected  salivary gland. The four main presentations are </a:t>
            </a:r>
            <a:r>
              <a:rPr lang="en-US" sz="2800" b="1" dirty="0">
                <a:latin typeface="Agency FB" pitchFamily="34" charset="0"/>
              </a:rPr>
              <a:t>exophthalmos</a:t>
            </a:r>
            <a:r>
              <a:rPr lang="en-US" sz="2800" dirty="0">
                <a:latin typeface="Agency FB" pitchFamily="34" charset="0"/>
              </a:rPr>
              <a:t> (zygomatic sialocele) </a:t>
            </a:r>
            <a:r>
              <a:rPr lang="en-US" sz="2800" b="1" dirty="0">
                <a:latin typeface="Agency FB" pitchFamily="34" charset="0"/>
              </a:rPr>
              <a:t>labored breathing</a:t>
            </a:r>
            <a:r>
              <a:rPr lang="en-US" sz="2800" dirty="0">
                <a:latin typeface="Agency FB" pitchFamily="34" charset="0"/>
              </a:rPr>
              <a:t> (pharyngeal sialocele); </a:t>
            </a:r>
            <a:r>
              <a:rPr lang="en-US" sz="2800" b="1" dirty="0">
                <a:latin typeface="Agency FB" pitchFamily="34" charset="0"/>
              </a:rPr>
              <a:t>dysphagia</a:t>
            </a:r>
            <a:r>
              <a:rPr lang="en-US" sz="2800" dirty="0">
                <a:latin typeface="Agency FB" pitchFamily="34" charset="0"/>
              </a:rPr>
              <a:t> (sublingual sialocele or ranula); and, most commonly, </a:t>
            </a:r>
            <a:r>
              <a:rPr lang="en-US" sz="2800" b="1" dirty="0">
                <a:latin typeface="Agency FB" pitchFamily="34" charset="0"/>
              </a:rPr>
              <a:t>intermandibular or </a:t>
            </a:r>
            <a:r>
              <a:rPr lang="en-US" sz="2800" b="1" dirty="0" err="1">
                <a:latin typeface="Agency FB" pitchFamily="34" charset="0"/>
              </a:rPr>
              <a:t>cranioventral</a:t>
            </a:r>
            <a:r>
              <a:rPr lang="en-US" sz="2800" b="1" dirty="0">
                <a:latin typeface="Agency FB" pitchFamily="34" charset="0"/>
              </a:rPr>
              <a:t> cervical swelling</a:t>
            </a:r>
            <a:r>
              <a:rPr lang="en-US" sz="2800" dirty="0">
                <a:latin typeface="Agency FB" pitchFamily="34" charset="0"/>
              </a:rPr>
              <a:t> (cervical sialocele). </a:t>
            </a: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en-US" sz="2800" dirty="0">
              <a:latin typeface="Agency FB" pitchFamily="34" charset="0"/>
            </a:endParaRPr>
          </a:p>
          <a:p>
            <a:pPr algn="l" rtl="0"/>
            <a:endParaRPr lang="ar-IQ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5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Zygomatic </a:t>
            </a:r>
            <a:r>
              <a:rPr lang="en-US" b="1" dirty="0" smtClean="0">
                <a:latin typeface="Agency FB" pitchFamily="34" charset="0"/>
              </a:rPr>
              <a:t>Sialoceles</a:t>
            </a:r>
            <a:r>
              <a:rPr lang="en-US" dirty="0">
                <a:latin typeface="Agency FB" pitchFamily="34" charset="0"/>
              </a:rPr>
              <a:t/>
            </a:r>
            <a:br>
              <a:rPr lang="en-US" dirty="0">
                <a:latin typeface="Agency FB" pitchFamily="34" charset="0"/>
              </a:rPr>
            </a:b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32859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gency FB" pitchFamily="34" charset="0"/>
              </a:rPr>
              <a:t>Usually result in exophthalmos , protrusion of the third eyelids or painless orbital </a:t>
            </a:r>
            <a:r>
              <a:rPr lang="en-US" sz="2800" dirty="0" err="1">
                <a:latin typeface="Agency FB" pitchFamily="34" charset="0"/>
              </a:rPr>
              <a:t>swelling.Examination</a:t>
            </a:r>
            <a:r>
              <a:rPr lang="en-US" sz="2800" dirty="0">
                <a:latin typeface="Agency FB" pitchFamily="34" charset="0"/>
              </a:rPr>
              <a:t> of the oral cavity reveals deviation of the oral mucosa in the upper last molar region . </a:t>
            </a:r>
          </a:p>
          <a:p>
            <a:pPr algn="l" rtl="0"/>
            <a:r>
              <a:rPr lang="en-US" sz="2800" b="1" dirty="0">
                <a:latin typeface="Agency FB" pitchFamily="34" charset="0"/>
              </a:rPr>
              <a:t>Diagnosis </a:t>
            </a:r>
            <a:r>
              <a:rPr lang="en-US" sz="2800" dirty="0">
                <a:latin typeface="Agency FB" pitchFamily="34" charset="0"/>
              </a:rPr>
              <a:t>: aspiration of saliva , sialography, biopsy , cross-sectional image .</a:t>
            </a:r>
            <a:r>
              <a:rPr lang="en-US" sz="2800" b="1" dirty="0">
                <a:latin typeface="Agency FB" pitchFamily="34" charset="0"/>
              </a:rPr>
              <a:t>Treatment : zygomatic sialadenectomy</a:t>
            </a:r>
            <a:endParaRPr lang="en-US" sz="2800" dirty="0">
              <a:latin typeface="Agency FB" pitchFamily="34" charset="0"/>
            </a:endParaRPr>
          </a:p>
          <a:p>
            <a:pPr algn="l" rtl="0"/>
            <a:endParaRPr lang="ar-IQ" sz="2800" dirty="0">
              <a:latin typeface="Agency FB" pitchFamily="34" charset="0"/>
            </a:endParaRPr>
          </a:p>
        </p:txBody>
      </p:sp>
      <p:pic>
        <p:nvPicPr>
          <p:cNvPr id="2050" name="Picture 2" descr="Zygomatic sialocele secondary to infarction treated with sialoadenectomy in  a dog. - Abstract - Europe P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73016"/>
            <a:ext cx="6138360" cy="328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1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Pharyngeal </a:t>
            </a:r>
            <a:r>
              <a:rPr lang="en-US" b="1" dirty="0" smtClean="0">
                <a:latin typeface="Agency FB" pitchFamily="34" charset="0"/>
              </a:rPr>
              <a:t>sialoceles</a:t>
            </a:r>
            <a:r>
              <a:rPr lang="en-US" dirty="0">
                <a:latin typeface="Agency FB" pitchFamily="34" charset="0"/>
              </a:rPr>
              <a:t/>
            </a:r>
            <a:br>
              <a:rPr lang="en-US" dirty="0">
                <a:latin typeface="Agency FB" pitchFamily="34" charset="0"/>
              </a:rPr>
            </a:b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073427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gency FB" pitchFamily="34" charset="0"/>
              </a:rPr>
              <a:t>Uncommon , and are  swelling formed in the caudal dorsal or lateral pharynx just rostral to the level of epiglottis .</a:t>
            </a:r>
          </a:p>
          <a:p>
            <a:pPr algn="l" rtl="0"/>
            <a:r>
              <a:rPr lang="en-US" sz="2800" dirty="0">
                <a:latin typeface="Agency FB" pitchFamily="34" charset="0"/>
              </a:rPr>
              <a:t>Primary clinical sign is labored breathing and pose a risk of airway obstruction .Affected animals presenting with respiratory  distress require immediate drainage , aspiration , or placement of temporary tracheostomy tube .</a:t>
            </a:r>
          </a:p>
          <a:p>
            <a:pPr algn="l" rtl="0"/>
            <a:endParaRPr lang="ar-IQ" sz="2800" b="1" dirty="0">
              <a:latin typeface="Agency FB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316" y="3068960"/>
            <a:ext cx="311714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54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Sublingual sialoceles (</a:t>
            </a:r>
            <a:r>
              <a:rPr lang="en-US" b="1" dirty="0" err="1">
                <a:latin typeface="Agency FB" pitchFamily="34" charset="0"/>
              </a:rPr>
              <a:t>ranulas</a:t>
            </a:r>
            <a:r>
              <a:rPr lang="en-US" b="1" dirty="0">
                <a:latin typeface="Agency FB" pitchFamily="34" charset="0"/>
              </a:rPr>
              <a:t>):</a:t>
            </a:r>
            <a:r>
              <a:rPr lang="en-US" dirty="0">
                <a:latin typeface="Agency FB" pitchFamily="34" charset="0"/>
              </a:rPr>
              <a:t/>
            </a:r>
            <a:br>
              <a:rPr lang="en-US" dirty="0">
                <a:latin typeface="Agency FB" pitchFamily="34" charset="0"/>
              </a:rPr>
            </a:b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gency FB" pitchFamily="34" charset="0"/>
              </a:rPr>
              <a:t>Usually result from leakage of the rostral sublingual salivary glands or </a:t>
            </a:r>
            <a:r>
              <a:rPr lang="en-US" sz="2800" dirty="0" err="1">
                <a:latin typeface="Agency FB" pitchFamily="34" charset="0"/>
              </a:rPr>
              <a:t>ducts.This</a:t>
            </a:r>
            <a:r>
              <a:rPr lang="en-US" sz="2800" dirty="0">
                <a:latin typeface="Agency FB" pitchFamily="34" charset="0"/>
              </a:rPr>
              <a:t> type of sialocele  cause tongue deviation resulting in in prehending , chewing , or sometimes swallowing of food .</a:t>
            </a:r>
          </a:p>
          <a:p>
            <a:pPr algn="l" rtl="0"/>
            <a:r>
              <a:rPr lang="en-US" sz="2800" dirty="0">
                <a:latin typeface="Agency FB" pitchFamily="34" charset="0"/>
              </a:rPr>
              <a:t>Complete removal of mandibular and sublingual salivary gland and duct complex through ventral aspect should stop saliva supply to ranula .</a:t>
            </a:r>
          </a:p>
          <a:p>
            <a:pPr algn="l" rtl="0"/>
            <a:endParaRPr lang="ar-IQ" sz="2800" dirty="0">
              <a:latin typeface="Agency FB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56" y="3212976"/>
            <a:ext cx="5578508" cy="362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1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Cervical sialoceles :</a:t>
            </a:r>
            <a:r>
              <a:rPr lang="en-US" dirty="0">
                <a:latin typeface="Agency FB" pitchFamily="34" charset="0"/>
              </a:rPr>
              <a:t/>
            </a:r>
            <a:br>
              <a:rPr lang="en-US" dirty="0">
                <a:latin typeface="Agency FB" pitchFamily="34" charset="0"/>
              </a:rPr>
            </a:b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latin typeface="Agency FB" pitchFamily="34" charset="0"/>
              </a:rPr>
              <a:t>Most common sign is an acute onset of  swelling in the intermandibular or ventral cervical region which is not painful , fluctuant , and changes in size.</a:t>
            </a:r>
          </a:p>
          <a:p>
            <a:pPr algn="l" rtl="0"/>
            <a:r>
              <a:rPr lang="en-US" dirty="0">
                <a:latin typeface="Agency FB" pitchFamily="34" charset="0"/>
              </a:rPr>
              <a:t>Diagnosis </a:t>
            </a:r>
            <a:r>
              <a:rPr lang="en-US" dirty="0" smtClean="0">
                <a:latin typeface="Agency FB" pitchFamily="34" charset="0"/>
              </a:rPr>
              <a:t>by </a:t>
            </a:r>
            <a:r>
              <a:rPr lang="en-US" dirty="0">
                <a:latin typeface="Agency FB" pitchFamily="34" charset="0"/>
              </a:rPr>
              <a:t>aspiration of thick ,viscous , and honey-like fluid from the swelling .</a:t>
            </a:r>
          </a:p>
          <a:p>
            <a:pPr algn="l" rtl="0"/>
            <a:r>
              <a:rPr lang="en-US" dirty="0">
                <a:latin typeface="Agency FB" pitchFamily="34" charset="0"/>
              </a:rPr>
              <a:t>Treatment :drainage </a:t>
            </a:r>
            <a:r>
              <a:rPr lang="en-US" dirty="0" smtClean="0">
                <a:latin typeface="Agency FB" pitchFamily="34" charset="0"/>
              </a:rPr>
              <a:t>alone </a:t>
            </a:r>
            <a:r>
              <a:rPr lang="en-US" dirty="0">
                <a:latin typeface="Agency FB" pitchFamily="34" charset="0"/>
              </a:rPr>
              <a:t>a is not recommended because of high rate of recurrence  and the prognosis is excellent when sialadenectomy is performed .</a:t>
            </a:r>
          </a:p>
          <a:p>
            <a:pPr algn="l" rtl="0"/>
            <a:r>
              <a:rPr lang="en-US" dirty="0">
                <a:latin typeface="Agency FB" pitchFamily="34" charset="0"/>
              </a:rPr>
              <a:t>Postoperative complications :seroma. Infection, recurrence , sublingual swelling , bleeding</a:t>
            </a:r>
          </a:p>
          <a:p>
            <a:pPr algn="l" rtl="0"/>
            <a:endParaRPr lang="ar-IQ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40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5007"/>
          <a:stretch/>
        </p:blipFill>
        <p:spPr bwMode="auto">
          <a:xfrm>
            <a:off x="1411619" y="985484"/>
            <a:ext cx="5752670" cy="4747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00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gency FB" pitchFamily="34" charset="0"/>
              </a:rPr>
              <a:t>sialoliths</a:t>
            </a: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>
                <a:latin typeface="Agency FB" pitchFamily="34" charset="0"/>
              </a:rPr>
              <a:t>Rare in dogs and cats and most common associated with parotid duct but also reported in mandibular-sublingual duct complex.</a:t>
            </a:r>
          </a:p>
          <a:p>
            <a:pPr algn="l" rtl="0"/>
            <a:r>
              <a:rPr lang="en-US" sz="2400" dirty="0">
                <a:latin typeface="Agency FB" pitchFamily="34" charset="0"/>
              </a:rPr>
              <a:t>composition may include calcium ,oxalate ,phosphate ,magnesium ,carbonate, ammonium , or non -mineralized proteinaceous </a:t>
            </a:r>
            <a:r>
              <a:rPr lang="en-US" sz="2400" dirty="0" smtClean="0">
                <a:latin typeface="Agency FB" pitchFamily="34" charset="0"/>
              </a:rPr>
              <a:t>materials</a:t>
            </a:r>
          </a:p>
          <a:p>
            <a:pPr algn="l" rtl="0"/>
            <a:r>
              <a:rPr lang="en-US" sz="2800" dirty="0">
                <a:latin typeface="Agency FB" pitchFamily="34" charset="0"/>
              </a:rPr>
              <a:t>Non-mineralized proteinaceous materials are  not true Sialoliths  ,they are thought to be mineralized folds of sialocele lining that have slough into duct lumen 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r>
              <a:rPr lang="en-US" sz="2800" dirty="0" smtClean="0">
                <a:latin typeface="Agency FB" pitchFamily="34" charset="0"/>
              </a:rPr>
              <a:t>Clinical </a:t>
            </a:r>
            <a:r>
              <a:rPr lang="en-US" sz="2800" dirty="0" err="1" smtClean="0">
                <a:latin typeface="Agency FB" pitchFamily="34" charset="0"/>
              </a:rPr>
              <a:t>signs:</a:t>
            </a:r>
            <a:r>
              <a:rPr lang="en-US" sz="2800" dirty="0" err="1">
                <a:latin typeface="Agency FB" pitchFamily="34" charset="0"/>
              </a:rPr>
              <a:t>swelling</a:t>
            </a:r>
            <a:r>
              <a:rPr lang="en-US" sz="2800" dirty="0">
                <a:latin typeface="Agency FB" pitchFamily="34" charset="0"/>
              </a:rPr>
              <a:t> on the lateral aspect of the face that may be painful and may regress and reoccur 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endParaRPr lang="ar-IQ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13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Agency FB" pitchFamily="34" charset="0"/>
              </a:rPr>
              <a:t>Sialolirhs</a:t>
            </a:r>
            <a:r>
              <a:rPr lang="en-US" sz="4000" dirty="0" smtClean="0">
                <a:latin typeface="Agency FB" pitchFamily="34" charset="0"/>
              </a:rPr>
              <a:t> treatment strategies </a:t>
            </a:r>
            <a:endParaRPr lang="ar-IQ" sz="4000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latin typeface="Agency FB" pitchFamily="34" charset="0"/>
              </a:rPr>
              <a:t>Duct </a:t>
            </a:r>
            <a:r>
              <a:rPr lang="en-US" dirty="0">
                <a:latin typeface="Agency FB" pitchFamily="34" charset="0"/>
              </a:rPr>
              <a:t>and gland removal </a:t>
            </a:r>
            <a:endParaRPr lang="en-US" dirty="0" smtClean="0">
              <a:latin typeface="Agency FB" pitchFamily="34" charset="0"/>
            </a:endParaRPr>
          </a:p>
          <a:p>
            <a:pPr algn="l" rtl="0"/>
            <a:r>
              <a:rPr lang="en-US" dirty="0" smtClean="0">
                <a:latin typeface="Agency FB" pitchFamily="34" charset="0"/>
              </a:rPr>
              <a:t>Duct  </a:t>
            </a:r>
            <a:r>
              <a:rPr lang="en-US" dirty="0">
                <a:latin typeface="Agency FB" pitchFamily="34" charset="0"/>
              </a:rPr>
              <a:t>ligation  </a:t>
            </a:r>
            <a:r>
              <a:rPr lang="en-US" dirty="0" smtClean="0">
                <a:latin typeface="Agency FB" pitchFamily="34" charset="0"/>
              </a:rPr>
              <a:t> </a:t>
            </a:r>
          </a:p>
          <a:p>
            <a:pPr algn="l" rtl="0"/>
            <a:r>
              <a:rPr lang="en-US" dirty="0" smtClean="0">
                <a:latin typeface="Agency FB" pitchFamily="34" charset="0"/>
              </a:rPr>
              <a:t>Duct </a:t>
            </a:r>
            <a:r>
              <a:rPr lang="en-US" dirty="0">
                <a:latin typeface="Agency FB" pitchFamily="34" charset="0"/>
              </a:rPr>
              <a:t>resection and </a:t>
            </a:r>
            <a:r>
              <a:rPr lang="en-US" dirty="0" smtClean="0">
                <a:latin typeface="Agency FB" pitchFamily="34" charset="0"/>
              </a:rPr>
              <a:t>anastomosis</a:t>
            </a:r>
          </a:p>
          <a:p>
            <a:pPr algn="l" rtl="0"/>
            <a:r>
              <a:rPr lang="en-US" dirty="0" smtClean="0">
                <a:latin typeface="Agency FB" pitchFamily="34" charset="0"/>
              </a:rPr>
              <a:t>Marsupialization </a:t>
            </a:r>
            <a:r>
              <a:rPr lang="en-US" dirty="0">
                <a:latin typeface="Agency FB" pitchFamily="34" charset="0"/>
              </a:rPr>
              <a:t>of the dilated duct into the oral </a:t>
            </a:r>
            <a:r>
              <a:rPr lang="en-US" dirty="0" smtClean="0">
                <a:latin typeface="Agency FB" pitchFamily="34" charset="0"/>
              </a:rPr>
              <a:t>cavity.</a:t>
            </a:r>
          </a:p>
          <a:p>
            <a:pPr algn="l" rtl="0"/>
            <a:r>
              <a:rPr lang="en-US" dirty="0" smtClean="0">
                <a:latin typeface="Agency FB" pitchFamily="34" charset="0"/>
              </a:rPr>
              <a:t>Incision </a:t>
            </a:r>
            <a:r>
              <a:rPr lang="en-US" dirty="0">
                <a:latin typeface="Agency FB" pitchFamily="34" charset="0"/>
              </a:rPr>
              <a:t>over the stone for removal with primary duct repair or not repair .</a:t>
            </a:r>
          </a:p>
          <a:p>
            <a:pPr algn="l" rtl="0"/>
            <a:endParaRPr lang="ar-IQ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0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  <a:cs typeface="Andalus" pitchFamily="18" charset="-78"/>
              </a:rPr>
              <a:t>Salivary gland  neoplasia:</a:t>
            </a:r>
            <a:r>
              <a:rPr lang="en-US" dirty="0">
                <a:latin typeface="Agency FB" pitchFamily="34" charset="0"/>
                <a:cs typeface="Andalus" pitchFamily="18" charset="-78"/>
              </a:rPr>
              <a:t/>
            </a:r>
            <a:br>
              <a:rPr lang="en-US" dirty="0">
                <a:latin typeface="Agency FB" pitchFamily="34" charset="0"/>
                <a:cs typeface="Andalus" pitchFamily="18" charset="-78"/>
              </a:rPr>
            </a:b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485740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latin typeface="Agency FB" pitchFamily="34" charset="0"/>
                <a:cs typeface="Andalus" pitchFamily="18" charset="-78"/>
              </a:rPr>
              <a:t>Primary salivary gland neoplasia of major and minor glands is uncommon in dog and cat . Most common type are adenocarcinoma and acinic carcinoma and most common affected glands are mandibular and parotid salivary glands .</a:t>
            </a:r>
          </a:p>
          <a:p>
            <a:pPr algn="l" rtl="0"/>
            <a:r>
              <a:rPr lang="en-US" sz="2800" b="1" dirty="0">
                <a:latin typeface="Agency FB" pitchFamily="34" charset="0"/>
                <a:cs typeface="Andalus" pitchFamily="18" charset="-78"/>
              </a:rPr>
              <a:t>Clinical signs :</a:t>
            </a:r>
            <a:r>
              <a:rPr lang="en-US" sz="2800" dirty="0">
                <a:latin typeface="Agency FB" pitchFamily="34" charset="0"/>
                <a:cs typeface="Andalus" pitchFamily="18" charset="-78"/>
              </a:rPr>
              <a:t>Variety of clinical signs, including a unilateral, nonpainful, firm swelling in the region of the upper neck, base of the ear, and upper muzzle or maxilla; halitosis(</a:t>
            </a:r>
            <a:r>
              <a:rPr lang="ar-IQ" sz="2800" dirty="0">
                <a:latin typeface="Agency FB" pitchFamily="34" charset="0"/>
                <a:cs typeface="Andalus" pitchFamily="18" charset="-78"/>
              </a:rPr>
              <a:t>رائحة فم كريهة </a:t>
            </a:r>
            <a:r>
              <a:rPr lang="en-US" sz="2800" dirty="0">
                <a:latin typeface="Agency FB" pitchFamily="34" charset="0"/>
                <a:cs typeface="Andalus" pitchFamily="18" charset="-78"/>
              </a:rPr>
              <a:t>); exophthalmos; and dysphagia  </a:t>
            </a:r>
          </a:p>
          <a:p>
            <a:pPr algn="l" rtl="0"/>
            <a:r>
              <a:rPr lang="en-US" sz="2800" b="1" dirty="0">
                <a:latin typeface="Agency FB" pitchFamily="34" charset="0"/>
                <a:cs typeface="Andalus" pitchFamily="18" charset="-78"/>
              </a:rPr>
              <a:t>Diagnosis : </a:t>
            </a:r>
            <a:r>
              <a:rPr lang="en-US" sz="2800" dirty="0">
                <a:latin typeface="Agency FB" pitchFamily="34" charset="0"/>
                <a:cs typeface="Andalus" pitchFamily="18" charset="-78"/>
              </a:rPr>
              <a:t>Biopsy( by needle or incisional) from mass and surrounding lymph nodes and three -view  thoracic radiograph</a:t>
            </a:r>
            <a:r>
              <a:rPr lang="en-US" sz="2800" b="1" dirty="0">
                <a:latin typeface="Agency FB" pitchFamily="34" charset="0"/>
                <a:cs typeface="Andalus" pitchFamily="18" charset="-78"/>
              </a:rPr>
              <a:t> </a:t>
            </a:r>
            <a:r>
              <a:rPr lang="en-US" sz="2800" dirty="0">
                <a:latin typeface="Agency FB" pitchFamily="34" charset="0"/>
                <a:cs typeface="Andalus" pitchFamily="18" charset="-78"/>
              </a:rPr>
              <a:t>for metastasis</a:t>
            </a:r>
            <a:r>
              <a:rPr lang="en-US" sz="2800" b="1" dirty="0">
                <a:latin typeface="Agency FB" pitchFamily="34" charset="0"/>
                <a:cs typeface="Andalus" pitchFamily="18" charset="-78"/>
              </a:rPr>
              <a:t> </a:t>
            </a:r>
            <a:r>
              <a:rPr lang="en-US" sz="2800" dirty="0">
                <a:latin typeface="Agency FB" pitchFamily="34" charset="0"/>
                <a:cs typeface="Andalus" pitchFamily="18" charset="-78"/>
              </a:rPr>
              <a:t>.Blood work and abdominal ultrasonography</a:t>
            </a:r>
            <a:r>
              <a:rPr lang="en-US" sz="2800" b="1" dirty="0">
                <a:latin typeface="Agency FB" pitchFamily="34" charset="0"/>
                <a:cs typeface="Andalus" pitchFamily="18" charset="-78"/>
              </a:rPr>
              <a:t> </a:t>
            </a:r>
            <a:r>
              <a:rPr lang="en-US" sz="2800" dirty="0">
                <a:latin typeface="Agency FB" pitchFamily="34" charset="0"/>
                <a:cs typeface="Andalus" pitchFamily="18" charset="-78"/>
              </a:rPr>
              <a:t>,CT, and MRI.</a:t>
            </a:r>
          </a:p>
          <a:p>
            <a:pPr algn="l"/>
            <a:endParaRPr lang="ar-IQ" sz="2800" dirty="0">
              <a:latin typeface="Agency FB" pitchFamily="34" charset="0"/>
              <a:cs typeface="Andalus" pitchFamily="18" charset="-78"/>
            </a:endParaRPr>
          </a:p>
          <a:p>
            <a:pPr algn="l" rtl="0"/>
            <a:endParaRPr lang="ar-IQ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37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itchFamily="34" charset="0"/>
              </a:rPr>
              <a:t>Tongue anatomy </a:t>
            </a: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/>
          <a:lstStyle/>
          <a:p>
            <a:pPr algn="l" rtl="0"/>
            <a:r>
              <a:rPr lang="en-US" dirty="0" smtClean="0">
                <a:latin typeface="Agency FB" pitchFamily="34" charset="0"/>
              </a:rPr>
              <a:t>Tongue consist of root attached oropharynx</a:t>
            </a:r>
          </a:p>
          <a:p>
            <a:pPr algn="l" rtl="0"/>
            <a:r>
              <a:rPr lang="en-US" dirty="0" smtClean="0">
                <a:latin typeface="Agency FB" pitchFamily="34" charset="0"/>
              </a:rPr>
              <a:t>Body attached to floor of oral cavity by frenulum </a:t>
            </a:r>
          </a:p>
          <a:p>
            <a:pPr algn="l" rtl="0"/>
            <a:r>
              <a:rPr lang="en-US" dirty="0" smtClean="0">
                <a:latin typeface="Agency FB" pitchFamily="34" charset="0"/>
              </a:rPr>
              <a:t>Apex </a:t>
            </a:r>
            <a:endParaRPr lang="ar-IQ" dirty="0"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8" r="20458" b="2868"/>
          <a:stretch/>
        </p:blipFill>
        <p:spPr bwMode="auto">
          <a:xfrm>
            <a:off x="6411004" y="2708919"/>
            <a:ext cx="2337460" cy="411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r="10844"/>
          <a:stretch/>
        </p:blipFill>
        <p:spPr bwMode="auto">
          <a:xfrm>
            <a:off x="467544" y="3501008"/>
            <a:ext cx="5247355" cy="32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1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gency FB" pitchFamily="34" charset="0"/>
              </a:rPr>
              <a:t>Congenital disorders of the tongue</a:t>
            </a: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latin typeface="Agency FB" pitchFamily="34" charset="0"/>
              </a:rPr>
              <a:t>Tongue malformation such as  </a:t>
            </a:r>
            <a:r>
              <a:rPr lang="en-US" b="1" dirty="0" err="1">
                <a:latin typeface="Agency FB" pitchFamily="34" charset="0"/>
              </a:rPr>
              <a:t>macroglossia</a:t>
            </a:r>
            <a:r>
              <a:rPr lang="en-US" b="1" dirty="0">
                <a:latin typeface="Agency FB" pitchFamily="34" charset="0"/>
              </a:rPr>
              <a:t> , </a:t>
            </a:r>
            <a:r>
              <a:rPr lang="en-US" b="1" dirty="0" err="1">
                <a:latin typeface="Agency FB" pitchFamily="34" charset="0"/>
              </a:rPr>
              <a:t>microglossia</a:t>
            </a:r>
            <a:r>
              <a:rPr lang="en-US" b="1" dirty="0">
                <a:latin typeface="Agency FB" pitchFamily="34" charset="0"/>
              </a:rPr>
              <a:t> , and </a:t>
            </a:r>
            <a:r>
              <a:rPr lang="en-US" b="1" dirty="0" err="1">
                <a:latin typeface="Agency FB" pitchFamily="34" charset="0"/>
              </a:rPr>
              <a:t>tognue</a:t>
            </a:r>
            <a:r>
              <a:rPr lang="en-US" b="1" dirty="0">
                <a:latin typeface="Agency FB" pitchFamily="34" charset="0"/>
              </a:rPr>
              <a:t> deviation</a:t>
            </a:r>
            <a:r>
              <a:rPr lang="en-US" dirty="0">
                <a:latin typeface="Agency FB" pitchFamily="34" charset="0"/>
              </a:rPr>
              <a:t> are rare in dogs and </a:t>
            </a:r>
            <a:r>
              <a:rPr lang="en-US" dirty="0" smtClean="0">
                <a:latin typeface="Agency FB" pitchFamily="34" charset="0"/>
              </a:rPr>
              <a:t>cats</a:t>
            </a:r>
            <a:endParaRPr lang="ar-IQ" dirty="0">
              <a:latin typeface="Agency FB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81" y="4005064"/>
            <a:ext cx="314721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Lingual Lesions in the Dog and Cat: Recognition, Diagnosis, and Treatment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05064"/>
            <a:ext cx="196056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Andalus" pitchFamily="18" charset="-78"/>
                <a:cs typeface="Andalus" pitchFamily="18" charset="-78"/>
              </a:rPr>
              <a:t>Ankyloglossia</a:t>
            </a:r>
            <a:r>
              <a:rPr lang="en-US" b="1" dirty="0">
                <a:latin typeface="Andalus" pitchFamily="18" charset="-78"/>
                <a:cs typeface="Andalus" pitchFamily="18" charset="-78"/>
              </a:rPr>
              <a:t> (tongue tie)</a:t>
            </a:r>
            <a:endParaRPr lang="ar-IQ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184576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gency FB" pitchFamily="34" charset="0"/>
              </a:rPr>
              <a:t>lingual frenulum is thickened and </a:t>
            </a:r>
            <a:r>
              <a:rPr lang="en-US" sz="2800" dirty="0" smtClean="0">
                <a:latin typeface="Agency FB" pitchFamily="34" charset="0"/>
              </a:rPr>
              <a:t>short </a:t>
            </a:r>
            <a:r>
              <a:rPr lang="en-US" sz="2800" dirty="0">
                <a:latin typeface="Agency FB" pitchFamily="34" charset="0"/>
              </a:rPr>
              <a:t>and this will restrict the tongue </a:t>
            </a:r>
            <a:r>
              <a:rPr lang="en-US" sz="2800" dirty="0" smtClean="0">
                <a:latin typeface="Agency FB" pitchFamily="34" charset="0"/>
              </a:rPr>
              <a:t>movement</a:t>
            </a:r>
          </a:p>
          <a:p>
            <a:pPr algn="l" rtl="0"/>
            <a:r>
              <a:rPr lang="en-US" sz="2800" dirty="0" smtClean="0">
                <a:latin typeface="Agency FB" pitchFamily="34" charset="0"/>
              </a:rPr>
              <a:t>Difficulty </a:t>
            </a:r>
            <a:r>
              <a:rPr lang="en-US" sz="2800" dirty="0">
                <a:latin typeface="Agency FB" pitchFamily="34" charset="0"/>
              </a:rPr>
              <a:t>in sucking , licking , swallowing , and vocalization result in stunted growth , </a:t>
            </a:r>
            <a:r>
              <a:rPr lang="en-US" sz="2800" dirty="0" err="1">
                <a:latin typeface="Agency FB" pitchFamily="34" charset="0"/>
              </a:rPr>
              <a:t>ptyalism</a:t>
            </a:r>
            <a:r>
              <a:rPr lang="en-US" sz="2800" dirty="0">
                <a:latin typeface="Agency FB" pitchFamily="34" charset="0"/>
              </a:rPr>
              <a:t>, and </a:t>
            </a:r>
            <a:r>
              <a:rPr lang="en-US" sz="2800" dirty="0" smtClean="0">
                <a:latin typeface="Agency FB" pitchFamily="34" charset="0"/>
              </a:rPr>
              <a:t>difficulty </a:t>
            </a:r>
            <a:r>
              <a:rPr lang="en-US" sz="2800" dirty="0">
                <a:latin typeface="Agency FB" pitchFamily="34" charset="0"/>
              </a:rPr>
              <a:t>eating</a:t>
            </a:r>
            <a:r>
              <a:rPr lang="en-US" sz="2800" dirty="0" smtClean="0">
                <a:latin typeface="Agency FB" pitchFamily="34" charset="0"/>
              </a:rPr>
              <a:t>.</a:t>
            </a:r>
          </a:p>
          <a:p>
            <a:pPr algn="l" rtl="0"/>
            <a:r>
              <a:rPr lang="en-US" sz="2800" dirty="0" smtClean="0">
                <a:latin typeface="Agency FB" pitchFamily="34" charset="0"/>
              </a:rPr>
              <a:t>Described </a:t>
            </a:r>
            <a:r>
              <a:rPr lang="en-US" sz="2800" dirty="0">
                <a:latin typeface="Agency FB" pitchFamily="34" charset="0"/>
              </a:rPr>
              <a:t>in Anatolian  shepherd dogs</a:t>
            </a:r>
            <a:endParaRPr lang="ar-IQ" sz="2800" dirty="0">
              <a:latin typeface="Agency FB" pitchFamily="34" charset="0"/>
            </a:endParaRPr>
          </a:p>
        </p:txBody>
      </p:sp>
      <p:sp>
        <p:nvSpPr>
          <p:cNvPr id="4" name="AutoShape 2" descr="Ankyloglossia in Dogs: A Morphological and Immunohistochemical Study -  Karahan - 2009 - Anatomia, Histologia, Embryologia - Wiley Online Library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4013026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4392488" cy="263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gency FB" pitchFamily="34" charset="0"/>
              </a:rPr>
              <a:t>Tongue </a:t>
            </a:r>
            <a:r>
              <a:rPr lang="en-US" b="1" dirty="0">
                <a:latin typeface="Agency FB" pitchFamily="34" charset="0"/>
              </a:rPr>
              <a:t>Infectious disorders </a:t>
            </a:r>
            <a:br>
              <a:rPr lang="en-US" b="1" dirty="0">
                <a:latin typeface="Agency FB" pitchFamily="34" charset="0"/>
              </a:rPr>
            </a:br>
            <a:endParaRPr lang="ar-IQ" b="1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1662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Agency FB" pitchFamily="34" charset="0"/>
              </a:rPr>
              <a:t>Tongue is rare site of infection (highly vascularized ,tough dorsal </a:t>
            </a:r>
            <a:r>
              <a:rPr lang="en-US" sz="2800" dirty="0" err="1" smtClean="0">
                <a:latin typeface="Agency FB" pitchFamily="34" charset="0"/>
              </a:rPr>
              <a:t>surface,ability</a:t>
            </a:r>
            <a:r>
              <a:rPr lang="en-US" sz="2800" dirty="0" smtClean="0">
                <a:latin typeface="Agency FB" pitchFamily="34" charset="0"/>
              </a:rPr>
              <a:t> to avoid penetrating injury , continual contact with saliva)</a:t>
            </a:r>
          </a:p>
          <a:p>
            <a:pPr algn="l" rtl="0"/>
            <a:r>
              <a:rPr lang="en-US" sz="2800" dirty="0" smtClean="0">
                <a:latin typeface="Agency FB" pitchFamily="34" charset="0"/>
              </a:rPr>
              <a:t>Common site of penetrating inj. Of oral cavity is underneath tongue </a:t>
            </a:r>
          </a:p>
          <a:p>
            <a:pPr algn="l" rtl="0"/>
            <a:r>
              <a:rPr lang="en-US" sz="2800" dirty="0" smtClean="0">
                <a:latin typeface="Agency FB" pitchFamily="34" charset="0"/>
              </a:rPr>
              <a:t>Penetrating inj. Can cause lingual abscess</a:t>
            </a:r>
          </a:p>
          <a:p>
            <a:pPr algn="l" rtl="0"/>
            <a:r>
              <a:rPr lang="en-US" sz="2800" dirty="0" smtClean="0">
                <a:latin typeface="Agency FB" pitchFamily="34" charset="0"/>
              </a:rPr>
              <a:t>Large abscess may produce ventral cervical swelling ,pain upon mouth opening , dysphagia </a:t>
            </a:r>
          </a:p>
          <a:p>
            <a:pPr algn="l" rtl="0"/>
            <a:r>
              <a:rPr lang="en-US" sz="2800" dirty="0" smtClean="0">
                <a:latin typeface="Agency FB" pitchFamily="34" charset="0"/>
              </a:rPr>
              <a:t>Treatment involve active or passive drainage </a:t>
            </a:r>
          </a:p>
          <a:p>
            <a:pPr algn="l" rtl="0"/>
            <a:r>
              <a:rPr lang="en-US" sz="2800" dirty="0">
                <a:latin typeface="Agency FB" pitchFamily="34" charset="0"/>
              </a:rPr>
              <a:t>Marsupialization of the abscess into the oral cavity after surgical drainage may help prevent reformation of  the abscess and provides a route for drainage</a:t>
            </a:r>
            <a:r>
              <a:rPr lang="en-US" sz="2800" dirty="0" smtClean="0">
                <a:latin typeface="Agency FB" pitchFamily="34" charset="0"/>
              </a:rPr>
              <a:t>.</a:t>
            </a:r>
          </a:p>
          <a:p>
            <a:pPr algn="l" rtl="0"/>
            <a:r>
              <a:rPr lang="en-US" sz="2800" dirty="0" smtClean="0">
                <a:latin typeface="Agency FB" pitchFamily="34" charset="0"/>
              </a:rPr>
              <a:t>Penrose drain for large lingual abscess is </a:t>
            </a:r>
            <a:r>
              <a:rPr lang="en-US" sz="2800" dirty="0" err="1" smtClean="0">
                <a:latin typeface="Agency FB" pitchFamily="34" charset="0"/>
              </a:rPr>
              <a:t>warrented</a:t>
            </a:r>
            <a:endParaRPr lang="ar-IQ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4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Agency FB" pitchFamily="34" charset="0"/>
              </a:rPr>
              <a:t>Calcinosis</a:t>
            </a:r>
            <a:r>
              <a:rPr lang="en-US" b="1" dirty="0">
                <a:latin typeface="Agency FB" pitchFamily="34" charset="0"/>
              </a:rPr>
              <a:t> </a:t>
            </a:r>
            <a:r>
              <a:rPr lang="en-US" b="1" dirty="0" err="1" smtClean="0">
                <a:latin typeface="Agency FB" pitchFamily="34" charset="0"/>
              </a:rPr>
              <a:t>circumscripta</a:t>
            </a:r>
            <a:r>
              <a:rPr lang="en-US" b="1" dirty="0" smtClean="0">
                <a:latin typeface="Agency FB" pitchFamily="34" charset="0"/>
              </a:rPr>
              <a:t>(</a:t>
            </a:r>
            <a:r>
              <a:rPr lang="en-US" dirty="0" smtClean="0">
                <a:latin typeface="Agency FB" pitchFamily="34" charset="0"/>
              </a:rPr>
              <a:t>Ectopic mineralization )</a:t>
            </a: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472608"/>
          </a:xfrm>
        </p:spPr>
        <p:txBody>
          <a:bodyPr/>
          <a:lstStyle/>
          <a:p>
            <a:pPr algn="l" rtl="0"/>
            <a:r>
              <a:rPr lang="en-US" dirty="0" smtClean="0">
                <a:latin typeface="Agency FB" pitchFamily="34" charset="0"/>
              </a:rPr>
              <a:t>Uncommon rarely described in cats, dogs. And domestic and wild animals </a:t>
            </a:r>
          </a:p>
          <a:p>
            <a:pPr algn="l" rtl="0"/>
            <a:r>
              <a:rPr lang="en-US" b="1" dirty="0">
                <a:latin typeface="Agency FB" pitchFamily="34" charset="0"/>
              </a:rPr>
              <a:t>Etiology</a:t>
            </a:r>
            <a:r>
              <a:rPr lang="en-US" dirty="0">
                <a:latin typeface="Agency FB" pitchFamily="34" charset="0"/>
              </a:rPr>
              <a:t> : tissue injury (dystrophy ), abnormal calcium or phosphor metabolism secondary to renal failure(metastatic), unknown etiology (idiopathic</a:t>
            </a:r>
            <a:r>
              <a:rPr lang="en-US" dirty="0" smtClean="0">
                <a:latin typeface="Agency FB" pitchFamily="34" charset="0"/>
              </a:rPr>
              <a:t>)</a:t>
            </a:r>
          </a:p>
          <a:p>
            <a:pPr algn="l" rtl="0"/>
            <a:r>
              <a:rPr lang="en-US" dirty="0">
                <a:latin typeface="Agency FB" pitchFamily="34" charset="0"/>
                <a:cs typeface="Andalus" pitchFamily="18" charset="-78"/>
              </a:rPr>
              <a:t>Surgical  excision may be performed; however, treatment is usually not  </a:t>
            </a:r>
            <a:r>
              <a:rPr lang="en-US" dirty="0" smtClean="0">
                <a:latin typeface="Agency FB" pitchFamily="34" charset="0"/>
                <a:cs typeface="Andalus" pitchFamily="18" charset="-78"/>
              </a:rPr>
              <a:t>necessary</a:t>
            </a:r>
          </a:p>
          <a:p>
            <a:pPr algn="l" rtl="0"/>
            <a:r>
              <a:rPr lang="en-US" dirty="0" smtClean="0">
                <a:latin typeface="Agency FB" pitchFamily="34" charset="0"/>
                <a:cs typeface="Andalus" pitchFamily="18" charset="-78"/>
              </a:rPr>
              <a:t> </a:t>
            </a:r>
            <a:r>
              <a:rPr lang="en-US" dirty="0">
                <a:latin typeface="Agency FB" pitchFamily="34" charset="0"/>
                <a:cs typeface="Andalus" pitchFamily="18" charset="-78"/>
              </a:rPr>
              <a:t>unless </a:t>
            </a:r>
            <a:r>
              <a:rPr lang="en-US" dirty="0" smtClean="0">
                <a:latin typeface="Agency FB" pitchFamily="34" charset="0"/>
                <a:cs typeface="Andalus" pitchFamily="18" charset="-78"/>
              </a:rPr>
              <a:t>dysphagia</a:t>
            </a:r>
          </a:p>
          <a:p>
            <a:pPr marL="0" indent="0" algn="l" rtl="0">
              <a:buNone/>
            </a:pPr>
            <a:r>
              <a:rPr lang="en-US" dirty="0">
                <a:latin typeface="Agency FB" pitchFamily="34" charset="0"/>
                <a:cs typeface="Andalus" pitchFamily="18" charset="-78"/>
              </a:rPr>
              <a:t> </a:t>
            </a:r>
            <a:r>
              <a:rPr lang="en-US" dirty="0" smtClean="0">
                <a:latin typeface="Agency FB" pitchFamily="34" charset="0"/>
                <a:cs typeface="Andalus" pitchFamily="18" charset="-78"/>
              </a:rPr>
              <a:t>    is </a:t>
            </a:r>
            <a:r>
              <a:rPr lang="en-US" dirty="0">
                <a:latin typeface="Agency FB" pitchFamily="34" charset="0"/>
                <a:cs typeface="Andalus" pitchFamily="18" charset="-78"/>
              </a:rPr>
              <a:t>present</a:t>
            </a:r>
            <a:r>
              <a:rPr lang="en-US" dirty="0" smtClean="0">
                <a:latin typeface="Agency FB" pitchFamily="34" charset="0"/>
                <a:cs typeface="Andalus" pitchFamily="18" charset="-78"/>
              </a:rPr>
              <a:t>..</a:t>
            </a:r>
            <a:endParaRPr lang="ar-IQ" dirty="0">
              <a:latin typeface="Agency FB" pitchFamily="34" charset="0"/>
              <a:cs typeface="Andalus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21"/>
          <a:stretch/>
        </p:blipFill>
        <p:spPr bwMode="auto">
          <a:xfrm>
            <a:off x="3851920" y="4537930"/>
            <a:ext cx="5287379" cy="22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28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r>
              <a:rPr lang="en-US" b="1" dirty="0">
                <a:latin typeface="Agency FB" pitchFamily="34" charset="0"/>
              </a:rPr>
              <a:t>Tumors of the tongue</a:t>
            </a: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073427"/>
          </a:xfrm>
        </p:spPr>
        <p:txBody>
          <a:bodyPr>
            <a:normAutofit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Represent 3%-4% of all </a:t>
            </a:r>
            <a:r>
              <a:rPr lang="en-US" sz="2800" dirty="0" err="1" smtClean="0">
                <a:latin typeface="Agency FB" pitchFamily="34" charset="0"/>
              </a:rPr>
              <a:t>oropharyngeal</a:t>
            </a:r>
            <a:r>
              <a:rPr lang="en-US" sz="2800" dirty="0" smtClean="0">
                <a:latin typeface="Agency FB" pitchFamily="34" charset="0"/>
              </a:rPr>
              <a:t> tumors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 smtClean="0">
                <a:latin typeface="Agency FB" pitchFamily="34" charset="0"/>
              </a:rPr>
              <a:t>common lingual tumors</a:t>
            </a:r>
            <a:r>
              <a:rPr lang="en-US" sz="2800" dirty="0">
                <a:latin typeface="Agency FB" pitchFamily="34" charset="0"/>
              </a:rPr>
              <a:t> </a:t>
            </a:r>
            <a:r>
              <a:rPr lang="en-US" sz="2800" dirty="0" smtClean="0">
                <a:latin typeface="Agency FB" pitchFamily="34" charset="0"/>
              </a:rPr>
              <a:t>are Malignant melanoma ,squamous cell carcinoma </a:t>
            </a:r>
            <a:r>
              <a:rPr lang="en-US" sz="2800" dirty="0">
                <a:latin typeface="Agency FB" pitchFamily="34" charset="0"/>
              </a:rPr>
              <a:t>followed by squamous papilloma, </a:t>
            </a:r>
            <a:r>
              <a:rPr lang="en-US" sz="2800" dirty="0" err="1">
                <a:latin typeface="Agency FB" pitchFamily="34" charset="0"/>
              </a:rPr>
              <a:t>plasmacytoma</a:t>
            </a:r>
            <a:r>
              <a:rPr lang="en-US" sz="2800" dirty="0">
                <a:latin typeface="Agency FB" pitchFamily="34" charset="0"/>
              </a:rPr>
              <a:t>, and </a:t>
            </a:r>
            <a:r>
              <a:rPr lang="en-US" sz="2800" dirty="0" err="1">
                <a:latin typeface="Agency FB" pitchFamily="34" charset="0"/>
              </a:rPr>
              <a:t>fibrosarcoma</a:t>
            </a:r>
            <a:r>
              <a:rPr lang="en-US" sz="2800" dirty="0" smtClean="0">
                <a:latin typeface="Agency FB" pitchFamily="34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sz="2800" dirty="0">
                <a:latin typeface="Agency FB" pitchFamily="34" charset="0"/>
              </a:rPr>
              <a:t>Oral </a:t>
            </a:r>
            <a:r>
              <a:rPr lang="en-US" sz="2800" dirty="0" err="1">
                <a:latin typeface="Agency FB" pitchFamily="34" charset="0"/>
              </a:rPr>
              <a:t>papillomatosis</a:t>
            </a:r>
            <a:r>
              <a:rPr lang="en-US" sz="2800" dirty="0">
                <a:latin typeface="Agency FB" pitchFamily="34" charset="0"/>
              </a:rPr>
              <a:t> usually affect dogs younger than 1 year  of age and has a viral cause. White, translucent nodules on the  tongue and gingiva may be quite numerous. Lesions regress  without any specific treatment within 4 to 8 weeks</a:t>
            </a:r>
            <a:r>
              <a:rPr lang="en-US" sz="2800" dirty="0" smtClean="0">
                <a:latin typeface="Agency FB" pitchFamily="34" charset="0"/>
              </a:rPr>
              <a:t>.</a:t>
            </a:r>
          </a:p>
          <a:p>
            <a:pPr algn="l" rtl="0">
              <a:buFont typeface="Wingdings" pitchFamily="2" charset="2"/>
              <a:buChar char="§"/>
            </a:pPr>
            <a:endParaRPr lang="en-US" sz="2800" dirty="0">
              <a:latin typeface="Agency FB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800" dirty="0">
              <a:latin typeface="Agency FB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800" dirty="0" smtClean="0">
              <a:latin typeface="Agency FB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ar-IQ" sz="2800" dirty="0">
              <a:latin typeface="Agency FB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1673" r="40173" b="180"/>
          <a:stretch/>
        </p:blipFill>
        <p:spPr bwMode="auto">
          <a:xfrm>
            <a:off x="5364088" y="4163904"/>
            <a:ext cx="3672408" cy="264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34563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30628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gency FB" pitchFamily="34" charset="0"/>
              </a:rPr>
              <a:t>Salivary glands </a:t>
            </a: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20688"/>
            <a:ext cx="8507288" cy="5505475"/>
          </a:xfrm>
        </p:spPr>
        <p:txBody>
          <a:bodyPr/>
          <a:lstStyle/>
          <a:p>
            <a:pPr algn="l" rtl="0"/>
            <a:r>
              <a:rPr lang="en-US" dirty="0">
                <a:latin typeface="Agency FB" pitchFamily="34" charset="0"/>
              </a:rPr>
              <a:t>The four major salivary glands in dogs </a:t>
            </a:r>
            <a:r>
              <a:rPr lang="en-US" dirty="0" smtClean="0">
                <a:latin typeface="Agency FB" pitchFamily="34" charset="0"/>
              </a:rPr>
              <a:t>and cats </a:t>
            </a:r>
            <a:r>
              <a:rPr lang="en-US" dirty="0">
                <a:latin typeface="Agency FB" pitchFamily="34" charset="0"/>
              </a:rPr>
              <a:t>are the parotid, mandibular, sublingual, and </a:t>
            </a:r>
            <a:r>
              <a:rPr lang="en-US" dirty="0" smtClean="0">
                <a:latin typeface="Agency FB" pitchFamily="34" charset="0"/>
              </a:rPr>
              <a:t>zygomatic</a:t>
            </a:r>
          </a:p>
          <a:p>
            <a:pPr algn="l" rtl="0"/>
            <a:r>
              <a:rPr lang="en-US" dirty="0">
                <a:latin typeface="Agency FB" pitchFamily="34" charset="0"/>
              </a:rPr>
              <a:t>The minor salivary glands are named by </a:t>
            </a:r>
            <a:r>
              <a:rPr lang="en-US" dirty="0" smtClean="0">
                <a:latin typeface="Agency FB" pitchFamily="34" charset="0"/>
              </a:rPr>
              <a:t>their location </a:t>
            </a:r>
            <a:r>
              <a:rPr lang="en-US" dirty="0">
                <a:latin typeface="Agency FB" pitchFamily="34" charset="0"/>
              </a:rPr>
              <a:t>and drain directly into the oral </a:t>
            </a:r>
            <a:r>
              <a:rPr lang="en-US" dirty="0" smtClean="0">
                <a:latin typeface="Agency FB" pitchFamily="34" charset="0"/>
              </a:rPr>
              <a:t>cavity</a:t>
            </a:r>
            <a:endParaRPr lang="ar-IQ" dirty="0">
              <a:latin typeface="Agency FB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4652201" cy="370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gency FB" pitchFamily="34" charset="0"/>
              </a:rPr>
              <a:t>Affections of the salivary glands :</a:t>
            </a:r>
            <a:r>
              <a:rPr lang="en-US" dirty="0">
                <a:latin typeface="Agency FB" pitchFamily="34" charset="0"/>
              </a:rPr>
              <a:t/>
            </a:r>
            <a:br>
              <a:rPr lang="en-US" dirty="0">
                <a:latin typeface="Agency FB" pitchFamily="34" charset="0"/>
              </a:rPr>
            </a:br>
            <a:endParaRPr lang="ar-IQ" dirty="0">
              <a:latin typeface="Agency FB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>
                <a:latin typeface="Agency FB" pitchFamily="34" charset="0"/>
              </a:rPr>
              <a:t>Non-surgical salivary gland diseases </a:t>
            </a:r>
            <a:r>
              <a:rPr lang="en-US" sz="2800" dirty="0" smtClean="0">
                <a:latin typeface="Agency FB" pitchFamily="34" charset="0"/>
              </a:rPr>
              <a:t>include </a:t>
            </a:r>
          </a:p>
          <a:p>
            <a:pPr algn="l" rtl="0"/>
            <a:r>
              <a:rPr lang="en-US" sz="2800" b="1" dirty="0">
                <a:latin typeface="Agency FB" pitchFamily="34" charset="0"/>
              </a:rPr>
              <a:t>Sialadenosis</a:t>
            </a:r>
            <a:r>
              <a:rPr lang="en-US" sz="2800" dirty="0">
                <a:latin typeface="Agency FB" pitchFamily="34" charset="0"/>
              </a:rPr>
              <a:t> :</a:t>
            </a:r>
            <a:r>
              <a:rPr lang="en-US" sz="2800" dirty="0" err="1">
                <a:latin typeface="Agency FB" pitchFamily="34" charset="0"/>
              </a:rPr>
              <a:t>noninflammatory</a:t>
            </a:r>
            <a:r>
              <a:rPr lang="en-US" sz="2800" dirty="0">
                <a:latin typeface="Agency FB" pitchFamily="34" charset="0"/>
              </a:rPr>
              <a:t> swelling of the </a:t>
            </a:r>
            <a:r>
              <a:rPr lang="en-US" sz="2800" dirty="0" err="1">
                <a:latin typeface="Agency FB" pitchFamily="34" charset="0"/>
              </a:rPr>
              <a:t>salivay</a:t>
            </a:r>
            <a:r>
              <a:rPr lang="en-US" sz="2800" dirty="0">
                <a:latin typeface="Agency FB" pitchFamily="34" charset="0"/>
              </a:rPr>
              <a:t> gland (most commonly mandibular gland ). The cause is unknown . Clinical signs include swelling of the affected gland which is not painful , hypersalivation, </a:t>
            </a:r>
            <a:r>
              <a:rPr lang="en-US" sz="2800" dirty="0" err="1">
                <a:latin typeface="Agency FB" pitchFamily="34" charset="0"/>
              </a:rPr>
              <a:t>wretching</a:t>
            </a:r>
            <a:r>
              <a:rPr lang="en-US" sz="2800" dirty="0">
                <a:latin typeface="Agency FB" pitchFamily="34" charset="0"/>
              </a:rPr>
              <a:t>, gulping, and lip smacking </a:t>
            </a:r>
            <a:endParaRPr lang="en-US" sz="2800" dirty="0" smtClean="0">
              <a:latin typeface="Agency FB" pitchFamily="34" charset="0"/>
            </a:endParaRPr>
          </a:p>
          <a:p>
            <a:pPr algn="l" rtl="0"/>
            <a:r>
              <a:rPr lang="en-US" sz="2800" dirty="0">
                <a:latin typeface="Agency FB" pitchFamily="34" charset="0"/>
              </a:rPr>
              <a:t>Treatment with 1 to 2 mg/kg of phenobarbital twice a day,  however, may improve clinical signs within 1 to 2 days. Recurrence of clinical signs after cessation of  medical management is possible; therefore, lifelong phenobarbital therapy may be required </a:t>
            </a:r>
            <a:r>
              <a:rPr lang="en-US" sz="2800" dirty="0" smtClean="0">
                <a:latin typeface="Agency FB" pitchFamily="34" charset="0"/>
              </a:rPr>
              <a:t>. </a:t>
            </a:r>
            <a:endParaRPr lang="en-US" sz="2800" dirty="0">
              <a:latin typeface="Agency FB" pitchFamily="34" charset="0"/>
            </a:endParaRPr>
          </a:p>
          <a:p>
            <a:pPr algn="l" rtl="0"/>
            <a:endParaRPr lang="ar-IQ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609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1113</Words>
  <Application>Microsoft Office PowerPoint</Application>
  <PresentationFormat>عرض على الشاشة (3:4)‏</PresentationFormat>
  <Paragraphs>86</Paragraphs>
  <Slides>19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University of Basrah/collage of veterinary Medicine  department of Veterinary surgery and obstitric </vt:lpstr>
      <vt:lpstr>Tongue anatomy </vt:lpstr>
      <vt:lpstr>Congenital disorders of the tongue</vt:lpstr>
      <vt:lpstr>Ankyloglossia (tongue tie)</vt:lpstr>
      <vt:lpstr>Tongue Infectious disorders  </vt:lpstr>
      <vt:lpstr>Calcinosis circumscripta(Ectopic mineralization )</vt:lpstr>
      <vt:lpstr>Tumors of the tongue</vt:lpstr>
      <vt:lpstr>Salivary glands </vt:lpstr>
      <vt:lpstr>Affections of the salivary glands : </vt:lpstr>
      <vt:lpstr>Sialadenitis and Necrotizing Sialometaplasia </vt:lpstr>
      <vt:lpstr>Surgical salivary gland diseases  </vt:lpstr>
      <vt:lpstr>Zygomatic Sialoceles </vt:lpstr>
      <vt:lpstr>Pharyngeal sialoceles </vt:lpstr>
      <vt:lpstr>Sublingual sialoceles (ranulas): </vt:lpstr>
      <vt:lpstr>Cervical sialoceles : </vt:lpstr>
      <vt:lpstr>عرض تقديمي في PowerPoint</vt:lpstr>
      <vt:lpstr>sialoliths</vt:lpstr>
      <vt:lpstr>Sialolirhs treatment strategies </vt:lpstr>
      <vt:lpstr>Salivary gland  neoplasia: 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Basrah/collage of veterinary Medicine  department of Veterinary surgery and obstitric </dc:title>
  <dc:creator>Maher</dc:creator>
  <cp:lastModifiedBy>Maher</cp:lastModifiedBy>
  <cp:revision>28</cp:revision>
  <dcterms:created xsi:type="dcterms:W3CDTF">2023-10-10T15:48:10Z</dcterms:created>
  <dcterms:modified xsi:type="dcterms:W3CDTF">2023-10-11T03:41:38Z</dcterms:modified>
</cp:coreProperties>
</file>